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Default Extension="pict" ContentType="image/pict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Default Extension="xls" ContentType="application/vnd.ms-exce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9" r:id="rId2"/>
    <p:sldId id="296" r:id="rId3"/>
    <p:sldId id="356" r:id="rId4"/>
    <p:sldId id="297" r:id="rId5"/>
    <p:sldId id="300" r:id="rId6"/>
    <p:sldId id="358" r:id="rId7"/>
    <p:sldId id="301" r:id="rId8"/>
    <p:sldId id="329" r:id="rId9"/>
    <p:sldId id="352" r:id="rId10"/>
    <p:sldId id="318" r:id="rId11"/>
    <p:sldId id="359" r:id="rId12"/>
    <p:sldId id="320" r:id="rId13"/>
    <p:sldId id="321" r:id="rId14"/>
    <p:sldId id="322" r:id="rId15"/>
    <p:sldId id="323" r:id="rId16"/>
    <p:sldId id="326" r:id="rId17"/>
    <p:sldId id="327" r:id="rId18"/>
    <p:sldId id="339" r:id="rId19"/>
    <p:sldId id="353" r:id="rId20"/>
    <p:sldId id="328" r:id="rId21"/>
    <p:sldId id="331" r:id="rId22"/>
    <p:sldId id="330" r:id="rId23"/>
    <p:sldId id="332" r:id="rId24"/>
    <p:sldId id="340" r:id="rId25"/>
    <p:sldId id="333" r:id="rId26"/>
    <p:sldId id="334" r:id="rId27"/>
    <p:sldId id="335" r:id="rId28"/>
    <p:sldId id="346" r:id="rId29"/>
    <p:sldId id="354" r:id="rId30"/>
    <p:sldId id="336" r:id="rId31"/>
    <p:sldId id="355" r:id="rId32"/>
    <p:sldId id="343" r:id="rId33"/>
    <p:sldId id="342" r:id="rId34"/>
    <p:sldId id="338" r:id="rId35"/>
    <p:sldId id="345" r:id="rId36"/>
    <p:sldId id="341" r:id="rId37"/>
    <p:sldId id="337" r:id="rId38"/>
    <p:sldId id="324" r:id="rId39"/>
    <p:sldId id="347" r:id="rId40"/>
    <p:sldId id="348" r:id="rId41"/>
    <p:sldId id="349" r:id="rId42"/>
    <p:sldId id="350" r:id="rId43"/>
    <p:sldId id="295" r:id="rId44"/>
    <p:sldId id="319" r:id="rId45"/>
    <p:sldId id="351" r:id="rId46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89981" autoAdjust="0"/>
  </p:normalViewPr>
  <p:slideViewPr>
    <p:cSldViewPr>
      <p:cViewPr>
        <p:scale>
          <a:sx n="75" d="100"/>
          <a:sy n="75" d="100"/>
        </p:scale>
        <p:origin x="-1304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Too long.</a:t>
            </a:r>
          </a:p>
          <a:p>
            <a:r>
              <a:rPr lang="en-US" smtClean="0"/>
              <a:t>Have the CHALLENGE IN ALL TO CONNECT TO OUTLINE!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0E1E1-BD69-9342-8DBD-02E310F18CD0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Add NAMES to them.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29503-9D15-914B-BCC2-FAE1045CE90D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10/3/10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Microsoft_Excel_97_-_2004_Worksheet1.xls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tmp/curvemovie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4E3F596-F59F-BE41-B35C-28DC8EF7B03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53E976-7ABA-604F-BC53-A1D367DEA671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pic>
        <p:nvPicPr>
          <p:cNvPr id="30724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00200"/>
            <a:ext cx="6324600" cy="438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Consensus Clustering message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6" name="Picture 3" descr="collage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579261" cy="645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pic>
        <p:nvPicPr>
          <p:cNvPr id="327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57400"/>
            <a:ext cx="43259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Only small fraction bla 23S -message- rRNA</a:t>
            </a: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1219200" y="2819400"/>
            <a:ext cx="2632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Picture here of cutoff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EC62BF9-C9C2-3C4B-9A6C-9CFB6E2F069C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2951A6-3F42-2349-8BC4-9ACFF3578545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pic>
        <p:nvPicPr>
          <p:cNvPr id="34820" name="Picture 3" descr="STval_in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719263" y="385762"/>
            <a:ext cx="5753100" cy="772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itle 4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62000"/>
          </a:xfrm>
        </p:spPr>
        <p:txBody>
          <a:bodyPr/>
          <a:lstStyle/>
          <a:p>
            <a:r>
              <a:rPr lang="en-US" smtClean="0"/>
              <a:t>Message rather than just any clustering take advantage from software</a:t>
            </a: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7010400" y="49530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Label these</a:t>
            </a:r>
          </a:p>
        </p:txBody>
      </p:sp>
      <p:sp>
        <p:nvSpPr>
          <p:cNvPr id="34823" name="TextBox 6"/>
          <p:cNvSpPr txBox="1">
            <a:spLocks noChangeArrowheads="1"/>
          </p:cNvSpPr>
          <p:nvPr/>
        </p:nvSpPr>
        <p:spPr bwMode="auto">
          <a:xfrm>
            <a:off x="4953000" y="58674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Connectivity is best smaller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pic>
        <p:nvPicPr>
          <p:cNvPr id="36868" name="Picture 3" descr="dorms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46237"/>
            <a:ext cx="63246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 comparing with A-RNA</a:t>
            </a:r>
            <a:br>
              <a:rPr lang="en-US" smtClean="0"/>
            </a:br>
            <a:endParaRPr lang="en-US" smtClean="0"/>
          </a:p>
        </p:txBody>
      </p:sp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5029200" y="3048000"/>
            <a:ext cx="221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How many in each?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pic>
        <p:nvPicPr>
          <p:cNvPr id="37892" name="Picture 4" descr="noarna_va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882776" y="246062"/>
            <a:ext cx="5414962" cy="78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here -Non-ARNA-Like Validation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800" y="16002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5638800" y="4648200"/>
            <a:ext cx="78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labels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5105400" y="5257800"/>
            <a:ext cx="169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Score  better if</a:t>
            </a:r>
          </a:p>
        </p:txBody>
      </p:sp>
      <p:sp>
        <p:nvSpPr>
          <p:cNvPr id="37897" name="TextBox 8"/>
          <p:cNvSpPr txBox="1">
            <a:spLocks noChangeArrowheads="1"/>
          </p:cNvSpPr>
          <p:nvPr/>
        </p:nvSpPr>
        <p:spPr bwMode="auto">
          <a:xfrm>
            <a:off x="5334000" y="6019800"/>
            <a:ext cx="1211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67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pic>
        <p:nvPicPr>
          <p:cNvPr id="38916" name="Picture 5" descr="masterbal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495800"/>
            <a:ext cx="5200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1795463"/>
            <a:ext cx="5397500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here</a:t>
            </a:r>
          </a:p>
        </p:txBody>
      </p:sp>
      <p:sp>
        <p:nvSpPr>
          <p:cNvPr id="38919" name="TextBox 6"/>
          <p:cNvSpPr txBox="1">
            <a:spLocks noChangeArrowheads="1"/>
          </p:cNvSpPr>
          <p:nvPr/>
        </p:nvSpPr>
        <p:spPr bwMode="auto">
          <a:xfrm>
            <a:off x="533400" y="4343400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How many ?</a:t>
            </a:r>
          </a:p>
        </p:txBody>
      </p:sp>
      <p:sp>
        <p:nvSpPr>
          <p:cNvPr id="38920" name="TextBox 7"/>
          <p:cNvSpPr txBox="1">
            <a:spLocks noChangeArrowheads="1"/>
          </p:cNvSpPr>
          <p:nvPr/>
        </p:nvSpPr>
        <p:spPr bwMode="auto">
          <a:xfrm>
            <a:off x="0" y="2286000"/>
            <a:ext cx="21923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are </a:t>
            </a:r>
            <a:r>
              <a:rPr lang="en-US" sz="2800"/>
              <a:t>these</a:t>
            </a:r>
            <a:r>
              <a:rPr lang="en-US"/>
              <a:t>?</a:t>
            </a:r>
          </a:p>
        </p:txBody>
      </p:sp>
      <p:sp>
        <p:nvSpPr>
          <p:cNvPr id="38921" name="TextBox 8"/>
          <p:cNvSpPr txBox="1">
            <a:spLocks noChangeArrowheads="1"/>
          </p:cNvSpPr>
          <p:nvPr/>
        </p:nvSpPr>
        <p:spPr bwMode="auto">
          <a:xfrm>
            <a:off x="7696200" y="41910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No-ball</a:t>
            </a:r>
          </a:p>
        </p:txBody>
      </p:sp>
      <p:sp>
        <p:nvSpPr>
          <p:cNvPr id="38922" name="TextBox 9"/>
          <p:cNvSpPr txBox="1">
            <a:spLocks noChangeArrowheads="1"/>
          </p:cNvSpPr>
          <p:nvPr/>
        </p:nvSpPr>
        <p:spPr bwMode="auto">
          <a:xfrm>
            <a:off x="685800" y="3276600"/>
            <a:ext cx="9461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67</a:t>
            </a:r>
          </a:p>
          <a:p>
            <a:r>
              <a:rPr lang="en-US"/>
              <a:t>Helens’</a:t>
            </a:r>
          </a:p>
          <a:p>
            <a:r>
              <a:rPr lang="en-US"/>
              <a:t>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426200" cy="341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17 Main Non-ARNA-Like Clusters</a:t>
            </a:r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1066800" y="4876800"/>
            <a:ext cx="4932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Percentages of this, better than just how many</a:t>
            </a: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1143000" y="5410200"/>
            <a:ext cx="325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are the missing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Picture of helical regions describe.</a:t>
            </a:r>
          </a:p>
          <a:p>
            <a:r>
              <a:rPr lang="en-US" smtClean="0"/>
              <a:t>Quasi-continuous show pictures.</a:t>
            </a:r>
          </a:p>
          <a:p>
            <a:r>
              <a:rPr lang="en-US" smtClean="0"/>
              <a:t>Base-pairing preferences, base-sequence preferences, in helical regiosn which can be linked to tertiary interactions.</a:t>
            </a: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dirty="0" smtClean="0"/>
              <a:t>THE CHALLENGE: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dirty="0" smtClean="0"/>
              <a:t>BASE STEPS: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dirty="0" smtClean="0"/>
              <a:t>BASE PAIRS: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dirty="0" smtClean="0"/>
              <a:t>BASE PAIR STEPS: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dirty="0" smtClean="0"/>
              <a:t>MOTIFS: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219200" y="2133600"/>
          <a:ext cx="6073775" cy="3429000"/>
        </p:xfrm>
        <a:graphic>
          <a:graphicData uri="http://schemas.openxmlformats.org/presentationml/2006/ole">
            <p:oleObj spid="_x0000_s43010" name="Worksheet" r:id="rId4" imgW="3733800" imgH="2108200" progId="Excel.Sheet.8">
              <p:embed/>
            </p:oleObj>
          </a:graphicData>
        </a:graphic>
      </p:graphicFrame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Partially Non-redundant RNA Dataset message here</a:t>
            </a:r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3429000" y="2895600"/>
            <a:ext cx="282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Add line saying is percent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613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Seven Prominent Base-Pairs phrase in paper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716339A-D9AD-D04B-B6A5-91F703BA55B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B83DCE-E611-2142-A9C0-2991BC9F2D0D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pic>
        <p:nvPicPr>
          <p:cNvPr id="46084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046288" y="773112"/>
            <a:ext cx="5105400" cy="660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2438400" y="1143000"/>
            <a:ext cx="4932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Non-canonical are more deformable.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Average Base-Pair Parameters for the Seven.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182518" y="3571082"/>
            <a:ext cx="15795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901825" y="3349625"/>
            <a:ext cx="111760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8"/>
          <p:cNvSpPr txBox="1">
            <a:spLocks noChangeArrowheads="1"/>
          </p:cNvSpPr>
          <p:nvPr/>
        </p:nvSpPr>
        <p:spPr bwMode="auto">
          <a:xfrm>
            <a:off x="2743200" y="2590800"/>
            <a:ext cx="210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Talk about analogy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142457" y="-591344"/>
            <a:ext cx="2817812" cy="888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RNA Base-Pairs Steps so Far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676400" y="1524000"/>
            <a:ext cx="5689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here: not all possible combinations are seen</a:t>
            </a:r>
          </a:p>
          <a:p>
            <a:r>
              <a:rPr lang="en-US"/>
              <a:t>Point to examples that stand out.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hyperlink to slide</a:t>
            </a:r>
          </a:p>
        </p:txBody>
      </p:sp>
      <p:sp>
        <p:nvSpPr>
          <p:cNvPr id="51205" name="TextBox 5"/>
          <p:cNvSpPr txBox="1">
            <a:spLocks noChangeArrowheads="1"/>
          </p:cNvSpPr>
          <p:nvPr/>
        </p:nvSpPr>
        <p:spPr bwMode="auto">
          <a:xfrm>
            <a:off x="3048000" y="2209800"/>
            <a:ext cx="25717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And then go to the site.</a:t>
            </a:r>
          </a:p>
          <a:p>
            <a:r>
              <a:rPr lang="en-US"/>
              <a:t>Show how it works.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3581400" y="3581400"/>
            <a:ext cx="2879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http://rnasteps.rutgers.edu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524000"/>
            <a:ext cx="533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Contours on Culled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3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smtClean="0"/>
              <a:t>Intermezzo</a:t>
            </a:r>
          </a:p>
        </p:txBody>
      </p:sp>
      <p:sp>
        <p:nvSpPr>
          <p:cNvPr id="5427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00413DD-75D9-494A-9F33-714D2EA47E2E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D780D21-AA17-F443-A10F-A6025B0EFD88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jump to global properties.</a:t>
            </a:r>
          </a:p>
          <a:p>
            <a:r>
              <a:rPr lang="en-US" smtClean="0"/>
              <a:t>Knowledge of adjacent makes it possible to make larger polymer.</a:t>
            </a:r>
          </a:p>
          <a:p>
            <a:r>
              <a:rPr lang="en-US" smtClean="0"/>
              <a:t>Picture with four–five steps, just to illustrate principle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97025"/>
            <a:ext cx="42672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Homopolymers and Block Copolymers</a:t>
            </a:r>
          </a:p>
        </p:txBody>
      </p:sp>
      <p:sp>
        <p:nvSpPr>
          <p:cNvPr id="56326" name="TextBox 5"/>
          <p:cNvSpPr txBox="1">
            <a:spLocks noChangeArrowheads="1"/>
          </p:cNvSpPr>
          <p:nvPr/>
        </p:nvSpPr>
        <p:spPr bwMode="auto">
          <a:xfrm>
            <a:off x="5562600" y="2590800"/>
            <a:ext cx="3336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Sequence has suttle effects on </a:t>
            </a:r>
          </a:p>
          <a:p>
            <a:r>
              <a:rPr lang="en-US"/>
              <a:t>Structure of RNA.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Movie or graph to explain persistence length</a:t>
            </a:r>
          </a:p>
          <a:p>
            <a:r>
              <a:rPr lang="en-US" smtClean="0"/>
              <a:t>Talk about flexibility.</a:t>
            </a:r>
          </a:p>
          <a:p>
            <a:r>
              <a:rPr lang="en-US" smtClean="0"/>
              <a:t>Table of different polymers and their persistence lengths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5825" y="1676400"/>
            <a:ext cx="57181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RNA Persistence Length</a:t>
            </a:r>
          </a:p>
        </p:txBody>
      </p:sp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304800" y="2514600"/>
            <a:ext cx="3008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</a:t>
            </a:r>
          </a:p>
          <a:p>
            <a:r>
              <a:rPr lang="en-US"/>
              <a:t>Suggest possible sequence</a:t>
            </a:r>
          </a:p>
          <a:p>
            <a:r>
              <a:rPr lang="en-US"/>
              <a:t>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00200"/>
            <a:ext cx="66071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 of surprisingly some RNA messages appera to be curved RNA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 r(AC)</a:t>
            </a:r>
            <a:r>
              <a:rPr lang="en-US" baseline="-25000" smtClean="0"/>
              <a:t>3 </a:t>
            </a:r>
            <a:r>
              <a:rPr lang="en-US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smtClean="0"/>
              <a:t> poly r(GU)</a:t>
            </a:r>
            <a:r>
              <a:rPr lang="en-US" baseline="-25000" smtClean="0"/>
              <a:t>3</a:t>
            </a:r>
          </a:p>
        </p:txBody>
      </p:sp>
      <p:pic>
        <p:nvPicPr>
          <p:cNvPr id="61445" name="Picture 5" descr="/Users/esguerra/tmp/curvemovie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686050"/>
            <a:ext cx="5562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1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4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89100"/>
            <a:ext cx="58420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Modelled vs. Experimental </a:t>
            </a:r>
            <a:r>
              <a:rPr lang="en-US" i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1600200"/>
            <a:ext cx="6248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Just what’s experimental what’s modelled</a:t>
            </a:r>
          </a:p>
          <a:p>
            <a:endParaRPr lang="en-US"/>
          </a:p>
          <a:p>
            <a:r>
              <a:rPr lang="en-US"/>
              <a:t>From x-ray strucutre analysis suggests that RNA is stiffer to</a:t>
            </a:r>
          </a:p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Finding RNA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295400"/>
            <a:ext cx="269398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getMotif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25320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</a:t>
            </a:r>
          </a:p>
          <a:p>
            <a:r>
              <a:rPr lang="en-US"/>
              <a:t>Description of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GNRA Tetraloop Motif</a:t>
            </a:r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27844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 </a:t>
            </a:r>
            <a:r>
              <a:rPr lang="en-US" dirty="0" err="1"/>
              <a:t>Tetraloop</a:t>
            </a:r>
            <a:r>
              <a:rPr lang="en-US" dirty="0"/>
              <a:t> provides</a:t>
            </a:r>
          </a:p>
          <a:p>
            <a:r>
              <a:rPr lang="en-US" dirty="0"/>
              <a:t>Good “toy” model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209800"/>
            <a:ext cx="378128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3416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What do rigid body parameters</a:t>
            </a:r>
          </a:p>
          <a:p>
            <a:r>
              <a:rPr lang="en-US" dirty="0"/>
              <a:t>Tell you?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9624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430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 acronym Score Cutoff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Sliding windows image</a:t>
            </a:r>
          </a:p>
          <a:p>
            <a:endParaRPr lang="en-US"/>
          </a:p>
          <a:p>
            <a:r>
              <a:rPr lang="en-US"/>
              <a:t>Image with matrices in color</a:t>
            </a:r>
          </a:p>
          <a:p>
            <a:r>
              <a:rPr lang="en-US"/>
              <a:t>Boxes</a:t>
            </a:r>
          </a:p>
          <a:p>
            <a:endParaRPr lang="en-US"/>
          </a:p>
          <a:p>
            <a:r>
              <a:rPr lang="en-US"/>
              <a:t>e.g.</a:t>
            </a:r>
          </a:p>
          <a:p>
            <a:r>
              <a:rPr lang="en-US"/>
              <a:t>--- ---- ----</a:t>
            </a:r>
          </a:p>
          <a:p>
            <a:r>
              <a:rPr lang="en-US"/>
              <a:t>---- ---- ----- </a:t>
            </a:r>
          </a:p>
          <a:p>
            <a:r>
              <a:rPr lang="en-US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8956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5446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743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514600" y="1905000"/>
            <a:ext cx="1828800" cy="838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05400" y="1905000"/>
            <a:ext cx="19431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RNA Fold?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informations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457200" y="1752600"/>
            <a:ext cx="337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Software recognixes this motifs</a:t>
            </a:r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Add base in pentaloops and </a:t>
            </a:r>
          </a:p>
          <a:p>
            <a:r>
              <a:rPr lang="en-US"/>
              <a:t>Tell how many in other slide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9636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752600"/>
            <a:ext cx="56388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II Candidate is Lone-Pair Triloop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381000" y="1752600"/>
            <a:ext cx="245586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loops </a:t>
            </a:r>
          </a:p>
          <a:p>
            <a:r>
              <a:rPr lang="en-US"/>
              <a:t>Are ocurring</a:t>
            </a:r>
          </a:p>
          <a:p>
            <a:r>
              <a:rPr lang="en-US"/>
              <a:t>In such</a:t>
            </a:r>
          </a:p>
          <a:p>
            <a:r>
              <a:rPr lang="en-US"/>
              <a:t>Just use right side</a:t>
            </a:r>
          </a:p>
          <a:p>
            <a:r>
              <a:rPr lang="en-US"/>
              <a:t>If figure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 additional ribosome</a:t>
            </a:r>
          </a:p>
          <a:p>
            <a:r>
              <a:rPr lang="en-US"/>
              <a:t>In left.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0511438-B465-194C-B630-19A9B41B0C7D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4304C5-D501-6044-B1B4-22DDA262724F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sp>
        <p:nvSpPr>
          <p:cNvPr id="7066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Finale</a:t>
            </a:r>
          </a:p>
        </p:txBody>
      </p:sp>
      <p:sp>
        <p:nvSpPr>
          <p:cNvPr id="70661" name="TextBox 4"/>
          <p:cNvSpPr txBox="1">
            <a:spLocks noChangeArrowheads="1"/>
          </p:cNvSpPr>
          <p:nvPr/>
        </p:nvSpPr>
        <p:spPr bwMode="auto">
          <a:xfrm>
            <a:off x="990600" y="2590800"/>
            <a:ext cx="4598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Each act conlcusion or message</a:t>
            </a:r>
          </a:p>
          <a:p>
            <a:endParaRPr lang="en-US"/>
          </a:p>
          <a:p>
            <a:r>
              <a:rPr lang="en-US"/>
              <a:t>Future, open questions. Coming attractions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8006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065463" y="914400"/>
            <a:ext cx="27257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Thanks for yout attention</a:t>
            </a:r>
          </a:p>
          <a:p>
            <a:r>
              <a:rPr lang="en-US"/>
              <a:t>Thsnk comitte,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676400" y="15240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Visit us at:  http://dnaserver.rutgers.edu</a:t>
            </a:r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981200" y="3087688"/>
            <a:ext cx="50863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Special thanks to all members of the Olson Lab,</a:t>
            </a:r>
          </a:p>
          <a:p>
            <a:pPr algn="ctr"/>
            <a:r>
              <a:rPr lang="en-US"/>
              <a:t>past and present.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895600"/>
            <a:ext cx="6781800" cy="287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smtClean="0"/>
              <a:t>CHALLENGE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Is RNA folding a hard or easy problem to solve? After all, the RNA alphabet has only 4 words.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6002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Mg2++ addition.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xyz.</a:t>
            </a:r>
          </a:p>
          <a:p>
            <a:pPr lvl="2"/>
            <a:r>
              <a:rPr lang="en-US" dirty="0" smtClean="0"/>
              <a:t>Comparison from set of backbone, sugar, base, atoms xyz.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mechanical perspective: Nucleic acid bases seen as rigid-bodies.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non-A-RNA like structures and 3 A-RNA like kindly provided by Berman and collaborators.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 smtClean="0"/>
              <a:t>monotonous Helen structures with her numbers in their display </a:t>
            </a:r>
            <a:r>
              <a:rPr lang="en-US" dirty="0" err="1" smtClean="0"/>
              <a:t>type.kindly</a:t>
            </a:r>
            <a:r>
              <a:rPr lang="en-US" dirty="0" smtClean="0"/>
              <a:t> provided.</a:t>
            </a:r>
          </a:p>
          <a:p>
            <a:endParaRPr lang="en-US" dirty="0" smtClean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1083</Words>
  <Application>Microsoft Macintosh PowerPoint</Application>
  <PresentationFormat>On-screen Show (4:3)</PresentationFormat>
  <Paragraphs>265</Paragraphs>
  <Slides>45</Slides>
  <Notes>11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Default Design</vt:lpstr>
      <vt:lpstr>Worksheet</vt:lpstr>
      <vt:lpstr>RNA Structure Analysis via the Rigid Block Model</vt:lpstr>
      <vt:lpstr>Program</vt:lpstr>
      <vt:lpstr>Opening ACT</vt:lpstr>
      <vt:lpstr>CHALLENGE How does RNA Fold? </vt:lpstr>
      <vt:lpstr>CHALLENGE Is RNA folding a hard or easy problem to solve? After all, the RNA alphabet has only 4 words.</vt:lpstr>
      <vt:lpstr>CHALLENGE Usual ways to classify RNA conformations and an unexplored one -- the rigid-body perspective --.</vt:lpstr>
      <vt:lpstr>CHALLENGE The mechanical perspective: Nucleic acid bases seen as rigid-bodies. </vt:lpstr>
      <vt:lpstr>ACT I</vt:lpstr>
      <vt:lpstr>BASE STEPS 17 non-A-RNA like structures and 3 A-RNA like kindly provided by Berman and collaborators.</vt:lpstr>
      <vt:lpstr>Consensus Clustering message here</vt:lpstr>
      <vt:lpstr>Slide 11</vt:lpstr>
      <vt:lpstr>Only small fraction bla 23S -message- rRNA</vt:lpstr>
      <vt:lpstr>Message rather than just any clustering take advantage from software</vt:lpstr>
      <vt:lpstr>Message  comparing with A-RNA </vt:lpstr>
      <vt:lpstr>Message here -Non-ARNA-Like Validation</vt:lpstr>
      <vt:lpstr>Message here</vt:lpstr>
      <vt:lpstr>17 Main Non-ARNA-Like Clusters</vt:lpstr>
      <vt:lpstr>ACT II</vt:lpstr>
      <vt:lpstr>Slide 19</vt:lpstr>
      <vt:lpstr>Partially Non-redundant RNA Dataset message here</vt:lpstr>
      <vt:lpstr>Seven Prominent Base-Pairs phrase in paper</vt:lpstr>
      <vt:lpstr>Slide 22</vt:lpstr>
      <vt:lpstr>Average Base-Pair Parameters for the Seven.</vt:lpstr>
      <vt:lpstr>ACT III</vt:lpstr>
      <vt:lpstr>RNA Base-Pairs Steps so Far</vt:lpstr>
      <vt:lpstr>Just hyperlink to slide</vt:lpstr>
      <vt:lpstr>Energy Contours on Culled Data</vt:lpstr>
      <vt:lpstr>Intermezzo</vt:lpstr>
      <vt:lpstr>Slide 29</vt:lpstr>
      <vt:lpstr>Homopolymers and Block Copolymers</vt:lpstr>
      <vt:lpstr>Slide 31</vt:lpstr>
      <vt:lpstr>RNA Persistence Length</vt:lpstr>
      <vt:lpstr>Message her of surprisingly some RNA messages appera to be curved RNA Chains</vt:lpstr>
      <vt:lpstr>poly r(AC)3  poly r(GU)3</vt:lpstr>
      <vt:lpstr>Modelled vs. Experimental a</vt:lpstr>
      <vt:lpstr>ACT IV</vt:lpstr>
      <vt:lpstr>getMotif</vt:lpstr>
      <vt:lpstr>Test GNRA Tetraloop Motif</vt:lpstr>
      <vt:lpstr>No acronym Score Cutoff</vt:lpstr>
      <vt:lpstr>More informations</vt:lpstr>
      <vt:lpstr>Group II Candidate is Lone-Pair Triloop</vt:lpstr>
      <vt:lpstr>Finale</vt:lpstr>
      <vt:lpstr>Slide 43</vt:lpstr>
      <vt:lpstr>Slide 44</vt:lpstr>
      <vt:lpstr>Slide 45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665</cp:revision>
  <dcterms:created xsi:type="dcterms:W3CDTF">2010-10-03T21:45:32Z</dcterms:created>
  <dcterms:modified xsi:type="dcterms:W3CDTF">2010-10-03T21:49:08Z</dcterms:modified>
</cp:coreProperties>
</file>